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D1D044-9D57-4911-9555-1048726A9814}">
  <a:tblStyle styleId="{D7D1D044-9D57-4911-9555-1048726A98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d0aa78c8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d0aa78c8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d0aa78c8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d0aa78c8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0aa78c8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0aa78c8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d0aa78c8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d0aa78c8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d0aa78c86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d0aa78c86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d0aa78c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d0aa78c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d0aa78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d0aa78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d0aa78c8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d0aa78c8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Получение однозначного ответа на поставленный вопрос является более приоритетным, чем получение бинарной маски. Возможно, для негативного варианта такая маска вовсе не нужна.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Анализируемый поток информации по большей части не содержит трещин, и дополнительного анализа таких данных, в том числе и построение маски, вовсе не требуется.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d0aa78c8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d0aa78c8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d0aa78c8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d0aa78c8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d0aa78c8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d0aa78c8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0aa78c8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d0aa78c8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d0aa78c86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d0aa78c86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10" Type="http://schemas.openxmlformats.org/officeDocument/2006/relationships/image" Target="../media/image8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1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286000" y="560100"/>
            <a:ext cx="45720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Прикладная математика и информатика</a:t>
            </a:r>
            <a:endParaRPr sz="1800"/>
          </a:p>
        </p:txBody>
      </p:sp>
      <p:sp>
        <p:nvSpPr>
          <p:cNvPr id="56" name="Google Shape;56;p13"/>
          <p:cNvSpPr txBox="1"/>
          <p:nvPr/>
        </p:nvSpPr>
        <p:spPr>
          <a:xfrm>
            <a:off x="1417350" y="1748790"/>
            <a:ext cx="6309300" cy="137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Определение и сегментация трещин</a:t>
            </a:r>
            <a:br>
              <a:rPr lang="en" sz="2800"/>
            </a:br>
            <a:r>
              <a:rPr lang="en" sz="2800"/>
              <a:t>на поверхности при помощи</a:t>
            </a:r>
            <a:br>
              <a:rPr lang="en" sz="2800"/>
            </a:br>
            <a:r>
              <a:rPr lang="en" sz="2800"/>
              <a:t>сверточной нейронной сети</a:t>
            </a:r>
            <a:endParaRPr sz="2800"/>
          </a:p>
        </p:txBody>
      </p:sp>
      <p:sp>
        <p:nvSpPr>
          <p:cNvPr id="57" name="Google Shape;57;p13"/>
          <p:cNvSpPr txBox="1"/>
          <p:nvPr/>
        </p:nvSpPr>
        <p:spPr>
          <a:xfrm>
            <a:off x="3200400" y="925800"/>
            <a:ext cx="27432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Кафедра теории упругости</a:t>
            </a:r>
            <a:endParaRPr sz="1600"/>
          </a:p>
        </p:txBody>
      </p:sp>
      <p:sp>
        <p:nvSpPr>
          <p:cNvPr id="58" name="Google Shape;58;p13"/>
          <p:cNvSpPr txBox="1"/>
          <p:nvPr/>
        </p:nvSpPr>
        <p:spPr>
          <a:xfrm>
            <a:off x="3383250" y="3714750"/>
            <a:ext cx="55779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Студент:</a:t>
            </a:r>
            <a:r>
              <a:rPr lang="en"/>
              <a:t> Пандов Вячеслав Дмитриевич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2"/>
                </a:solidFill>
              </a:rPr>
              <a:t>Научный руководитель:</a:t>
            </a:r>
            <a:r>
              <a:rPr lang="en"/>
              <a:t> д.ф.-м.н., доц. Карякин Михаил Игорьевич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Критерий сегментации: коэффициент Сёренсена</a:t>
            </a:r>
            <a:endParaRPr sz="2400"/>
          </a:p>
        </p:txBody>
      </p:sp>
      <p:sp>
        <p:nvSpPr>
          <p:cNvPr id="166" name="Google Shape;166;p22"/>
          <p:cNvSpPr txBox="1"/>
          <p:nvPr/>
        </p:nvSpPr>
        <p:spPr>
          <a:xfrm>
            <a:off x="434347" y="886850"/>
            <a:ext cx="33894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С точки зрения множеств</a:t>
            </a:r>
            <a:endParaRPr sz="1800"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850" y="1291590"/>
            <a:ext cx="1514475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5">
            <a:alphaModFix/>
          </a:blip>
          <a:srcRect b="17131" l="0" r="1127" t="6527"/>
          <a:stretch/>
        </p:blipFill>
        <p:spPr>
          <a:xfrm>
            <a:off x="4105644" y="886850"/>
            <a:ext cx="4440063" cy="116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4105656" y="1033062"/>
            <a:ext cx="45903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Dice = 0               Dice = 0.25        Dice = 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35852" y="1931700"/>
            <a:ext cx="33894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С точки зрения пикселей</a:t>
            </a:r>
            <a:endParaRPr sz="18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2813" y="2343150"/>
            <a:ext cx="307787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7511" y="2692251"/>
            <a:ext cx="2638177" cy="213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435852" y="3303300"/>
            <a:ext cx="33894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Критерий сегментации</a:t>
            </a:r>
            <a:endParaRPr sz="18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910" y="3829050"/>
            <a:ext cx="4457699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342900" y="4583460"/>
            <a:ext cx="49377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Shruti Jadon. A survey of loss functions for semantic segmentation. – 2020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Метрики качества</a:t>
            </a:r>
            <a:endParaRPr sz="2400"/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914400" y="6502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{D7D1D044-9D57-4911-9555-1048726A9814}</a:tableStyleId>
              </a:tblPr>
              <a:tblGrid>
                <a:gridCol w="3657600"/>
                <a:gridCol w="3657600"/>
              </a:tblGrid>
              <a:tr h="48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Сегментация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Классификация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39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575" y="2592321"/>
            <a:ext cx="3200400" cy="544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6592" y="1267490"/>
            <a:ext cx="3328415" cy="1188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8038" y="3230761"/>
            <a:ext cx="1645920" cy="919779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7963" y="4376450"/>
            <a:ext cx="2846069" cy="457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4163" y="2620803"/>
            <a:ext cx="2353666" cy="402336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Результаты</a:t>
            </a:r>
            <a:endParaRPr sz="2400"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11" y="651510"/>
            <a:ext cx="3024378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138" y="1337300"/>
            <a:ext cx="429036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Результаты</a:t>
            </a:r>
            <a:endParaRPr sz="2400"/>
          </a:p>
        </p:txBody>
      </p:sp>
      <p:sp>
        <p:nvSpPr>
          <p:cNvPr id="205" name="Google Shape;205;p25"/>
          <p:cNvSpPr txBox="1"/>
          <p:nvPr/>
        </p:nvSpPr>
        <p:spPr>
          <a:xfrm>
            <a:off x="0" y="1222200"/>
            <a:ext cx="1828800" cy="269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Входные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изображения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Предсказанные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маски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Истинные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маски</a:t>
            </a:r>
            <a:endParaRPr sz="170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080" y="1327525"/>
            <a:ext cx="7315200" cy="248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475" y="733815"/>
            <a:ext cx="4528937" cy="34005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12" y="733815"/>
            <a:ext cx="4528937" cy="34005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371611" y="1030995"/>
            <a:ext cx="2346551" cy="155560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b="26136" l="0" r="1497" t="5172"/>
          <a:stretch/>
        </p:blipFill>
        <p:spPr>
          <a:xfrm flipH="1">
            <a:off x="5710503" y="733824"/>
            <a:ext cx="2061900" cy="255752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5400000">
            <a:off x="3976131" y="2557321"/>
            <a:ext cx="2111101" cy="1045003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371611" y="2713094"/>
            <a:ext cx="2981245" cy="142123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3492291" y="733806"/>
            <a:ext cx="2061901" cy="12904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0502" y="2828703"/>
            <a:ext cx="1871863" cy="130667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71600" y="4309080"/>
            <a:ext cx="274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Реконструкция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Отбраковка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029200" y="4309080"/>
            <a:ext cx="2743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Контроль качества</a:t>
            </a:r>
            <a:endParaRPr sz="1800"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 sz="1800">
                <a:solidFill>
                  <a:schemeClr val="accent2"/>
                </a:solidFill>
              </a:rPr>
              <a:t>Краш-тесты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Постановка задачи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Объект исследования</a:t>
            </a:r>
            <a:endParaRPr sz="2400"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999" r="50000" t="0"/>
          <a:stretch/>
        </p:blipFill>
        <p:spPr>
          <a:xfrm>
            <a:off x="642311" y="652436"/>
            <a:ext cx="3885537" cy="365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999" r="50000" t="0"/>
          <a:stretch/>
        </p:blipFill>
        <p:spPr>
          <a:xfrm>
            <a:off x="4616155" y="651510"/>
            <a:ext cx="3885534" cy="36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347472" y="4583460"/>
            <a:ext cx="49377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Набор данных «Crack Segmentation». – URL: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https://github.com/khanhha/crack_segmentation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502925" y="4171950"/>
            <a:ext cx="40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Исходные изображения</a:t>
            </a:r>
            <a:endParaRPr sz="1800"/>
          </a:p>
        </p:txBody>
      </p:sp>
      <p:sp>
        <p:nvSpPr>
          <p:cNvPr id="87" name="Google Shape;87;p15"/>
          <p:cNvSpPr txBox="1"/>
          <p:nvPr/>
        </p:nvSpPr>
        <p:spPr>
          <a:xfrm>
            <a:off x="4617750" y="4171950"/>
            <a:ext cx="402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Бинарные маски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200" y="137160"/>
            <a:ext cx="77724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Принцип архитектур «Variance Autoencoders»</a:t>
            </a:r>
            <a:endParaRPr sz="2400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325557"/>
            <a:ext cx="5486400" cy="249239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07225" y="1325550"/>
            <a:ext cx="3077400" cy="24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Кодировщик. </a:t>
            </a:r>
            <a:r>
              <a:rPr lang="en" sz="1600">
                <a:solidFill>
                  <a:schemeClr val="dk1"/>
                </a:solidFill>
              </a:rPr>
              <a:t>С</a:t>
            </a:r>
            <a:r>
              <a:rPr lang="en" sz="1600">
                <a:solidFill>
                  <a:schemeClr val="dk1"/>
                </a:solidFill>
              </a:rPr>
              <a:t>жимает </a:t>
            </a:r>
            <a:r>
              <a:rPr lang="en" sz="1600"/>
              <a:t>входную информацию в так называемое «сжатое представление».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Декодер. Реконструирует сжатое представление к необходимому конечному виду.</a:t>
            </a:r>
            <a:endParaRPr sz="1600"/>
          </a:p>
        </p:txBody>
      </p:sp>
      <p:sp>
        <p:nvSpPr>
          <p:cNvPr id="97" name="Google Shape;97;p16"/>
          <p:cNvSpPr txBox="1"/>
          <p:nvPr/>
        </p:nvSpPr>
        <p:spPr>
          <a:xfrm>
            <a:off x="4983450" y="4206025"/>
            <a:ext cx="23775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" sz="1800"/>
              <a:t>Есть ли трещина?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Цели и задачи</a:t>
            </a:r>
            <a:endParaRPr sz="2400"/>
          </a:p>
        </p:txBody>
      </p:sp>
      <p:sp>
        <p:nvSpPr>
          <p:cNvPr id="105" name="Google Shape;105;p17"/>
          <p:cNvSpPr txBox="1"/>
          <p:nvPr/>
        </p:nvSpPr>
        <p:spPr>
          <a:xfrm>
            <a:off x="914400" y="1428750"/>
            <a:ext cx="7315200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Реализовать и обучить модель для сегментации трещин на поверхности по изображению.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Модифицировать модель из п.1 для решения задачи определения трещин на тех же изображениях поверхности. Обучить такую модель.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VGG-13</a:t>
            </a:r>
            <a:endParaRPr sz="2400"/>
          </a:p>
        </p:txBody>
      </p:sp>
      <p:sp>
        <p:nvSpPr>
          <p:cNvPr id="113" name="Google Shape;113;p18"/>
          <p:cNvSpPr txBox="1"/>
          <p:nvPr/>
        </p:nvSpPr>
        <p:spPr>
          <a:xfrm>
            <a:off x="91450" y="720088"/>
            <a:ext cx="1552800" cy="4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Свертка</a:t>
            </a:r>
            <a:endParaRPr sz="1800"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0" l="0" r="-765" t="0"/>
          <a:stretch/>
        </p:blipFill>
        <p:spPr>
          <a:xfrm>
            <a:off x="137160" y="1291588"/>
            <a:ext cx="3200400" cy="1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172200" y="720088"/>
            <a:ext cx="2971800" cy="49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Су</a:t>
            </a:r>
            <a:r>
              <a:rPr lang="en" sz="1800">
                <a:solidFill>
                  <a:schemeClr val="dk1"/>
                </a:solidFill>
              </a:rPr>
              <a:t>бдискретизации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790" y="1291588"/>
            <a:ext cx="2286000" cy="1017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3337550" y="720088"/>
            <a:ext cx="2834700" cy="8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Н</a:t>
            </a:r>
            <a:r>
              <a:rPr lang="en" sz="1800">
                <a:solidFill>
                  <a:schemeClr val="dk1"/>
                </a:solidFill>
              </a:rPr>
              <a:t>ормализация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Функция активации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42900" y="4583450"/>
            <a:ext cx="63117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Karen Simonyan, Andrew Zisserman. Very Deep Convolutional Networks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Large-Scale Image Recognition. – 2014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1598" y="2468880"/>
            <a:ext cx="6400799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42900" y="4583450"/>
            <a:ext cx="51207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Olaf Ronneberger, Philipp Fischer, Thomas Brox. U-Net: Convolutional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Networks for Biomedical Image Segmentation. – 2015.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</a:t>
            </a:r>
            <a:endParaRPr sz="2400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0486" y="697230"/>
            <a:ext cx="5040628" cy="41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5">
            <a:alphaModFix/>
          </a:blip>
          <a:srcRect b="4613" l="1467" r="1350" t="1428"/>
          <a:stretch/>
        </p:blipFill>
        <p:spPr>
          <a:xfrm>
            <a:off x="91445" y="1763413"/>
            <a:ext cx="3657600" cy="198241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91450" y="914400"/>
            <a:ext cx="3246000" cy="49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Обратная свертка</a:t>
            </a:r>
            <a:endParaRPr sz="1800"/>
          </a:p>
        </p:txBody>
      </p:sp>
      <p:sp>
        <p:nvSpPr>
          <p:cNvPr id="131" name="Google Shape;131;p19"/>
          <p:cNvSpPr txBox="1"/>
          <p:nvPr/>
        </p:nvSpPr>
        <p:spPr>
          <a:xfrm>
            <a:off x="4754995" y="697220"/>
            <a:ext cx="731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</a:rPr>
              <a:t>VGG-13 Encoder</a:t>
            </a:r>
            <a:endParaRPr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классификации: квадрат ошибки</a:t>
            </a:r>
            <a:endParaRPr sz="2400"/>
          </a:p>
        </p:txBody>
      </p:sp>
      <p:sp>
        <p:nvSpPr>
          <p:cNvPr id="139" name="Google Shape;139;p20"/>
          <p:cNvSpPr txBox="1"/>
          <p:nvPr/>
        </p:nvSpPr>
        <p:spPr>
          <a:xfrm>
            <a:off x="434340" y="886858"/>
            <a:ext cx="48006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Вероятностная интерпретация выхода</a:t>
            </a:r>
            <a:endParaRPr sz="18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925" y="1252568"/>
            <a:ext cx="2180844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434340" y="2835934"/>
            <a:ext cx="48006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Квадрат ошибки</a:t>
            </a:r>
            <a:endParaRPr sz="18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3050" y="3201644"/>
            <a:ext cx="3264407" cy="57607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34340" y="3913773"/>
            <a:ext cx="48006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Производная к</a:t>
            </a:r>
            <a:r>
              <a:rPr lang="en" sz="1800"/>
              <a:t>вадрата ошибки</a:t>
            </a:r>
            <a:endParaRPr sz="180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3050" y="4302363"/>
            <a:ext cx="3352801" cy="50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600" y="2043103"/>
            <a:ext cx="2286000" cy="58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 txBox="1"/>
          <p:nvPr/>
        </p:nvSpPr>
        <p:spPr>
          <a:xfrm>
            <a:off x="5235000" y="1603068"/>
            <a:ext cx="32460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Зануление производной</a:t>
            </a:r>
            <a:endParaRPr sz="1800"/>
          </a:p>
        </p:txBody>
      </p:sp>
      <p:sp>
        <p:nvSpPr>
          <p:cNvPr id="147" name="Google Shape;147;p20"/>
          <p:cNvSpPr txBox="1"/>
          <p:nvPr/>
        </p:nvSpPr>
        <p:spPr>
          <a:xfrm>
            <a:off x="5234950" y="3273580"/>
            <a:ext cx="3657600" cy="64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– выходное (предсказанное) значение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>
                <a:solidFill>
                  <a:schemeClr val="dk1"/>
                </a:solidFill>
              </a:rPr>
              <a:t> – целевое (истинное) значение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200">
                <a:solidFill>
                  <a:schemeClr val="dk1"/>
                </a:solidFill>
              </a:rPr>
              <a:t>‹#›</a:t>
            </a:fld>
            <a:endParaRPr b="1" sz="1200"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57200" y="13716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классификации: бинарная кросс-энтропия</a:t>
            </a:r>
            <a:endParaRPr sz="2400"/>
          </a:p>
        </p:txBody>
      </p:sp>
      <p:sp>
        <p:nvSpPr>
          <p:cNvPr id="155" name="Google Shape;155;p21"/>
          <p:cNvSpPr txBox="1"/>
          <p:nvPr/>
        </p:nvSpPr>
        <p:spPr>
          <a:xfrm>
            <a:off x="2148900" y="921999"/>
            <a:ext cx="4800600" cy="36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Бинарная кросс-энтропия</a:t>
            </a:r>
            <a:endParaRPr sz="1800"/>
          </a:p>
        </p:txBody>
      </p:sp>
      <p:sp>
        <p:nvSpPr>
          <p:cNvPr id="156" name="Google Shape;156;p21"/>
          <p:cNvSpPr txBox="1"/>
          <p:nvPr/>
        </p:nvSpPr>
        <p:spPr>
          <a:xfrm>
            <a:off x="2148900" y="2201789"/>
            <a:ext cx="4846200" cy="36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Производная б</a:t>
            </a:r>
            <a:r>
              <a:rPr lang="en" sz="1800">
                <a:solidFill>
                  <a:schemeClr val="dk1"/>
                </a:solidFill>
              </a:rPr>
              <a:t>инарной кросс-энтропии</a:t>
            </a:r>
            <a:endParaRPr sz="1800"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1509737"/>
            <a:ext cx="3290926" cy="557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640" y="2739037"/>
            <a:ext cx="3084022" cy="193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